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0" r:id="rId3"/>
    <p:sldId id="266" r:id="rId4"/>
    <p:sldId id="267" r:id="rId5"/>
    <p:sldId id="268" r:id="rId6"/>
    <p:sldId id="271" r:id="rId7"/>
    <p:sldId id="257" r:id="rId8"/>
    <p:sldId id="259" r:id="rId9"/>
    <p:sldId id="260" r:id="rId10"/>
    <p:sldId id="275" r:id="rId11"/>
    <p:sldId id="272" r:id="rId12"/>
    <p:sldId id="273" r:id="rId13"/>
    <p:sldId id="277" r:id="rId14"/>
    <p:sldId id="274" r:id="rId15"/>
    <p:sldId id="276" r:id="rId16"/>
    <p:sldId id="278" r:id="rId17"/>
    <p:sldId id="261" r:id="rId18"/>
  </p:sldIdLst>
  <p:sldSz cx="14630400" cy="8229600"/>
  <p:notesSz cx="8229600" cy="14630400"/>
  <p:embeddedFontLst>
    <p:embeddedFont>
      <p:font typeface="Arial Rounded MT Bold" panose="020F0704030504030204" pitchFamily="3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Patrick Hand" panose="020B0604020202020204" charset="0"/>
      <p:regular r:id="rId25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10"/>
  </p:normalViewPr>
  <p:slideViewPr>
    <p:cSldViewPr snapToGrid="0" snapToObjects="1">
      <p:cViewPr varScale="1">
        <p:scale>
          <a:sx n="93" d="100"/>
          <a:sy n="93" d="100"/>
        </p:scale>
        <p:origin x="1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917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3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23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24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3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25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76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40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94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0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14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103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4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9D9D9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7F7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re4ka.info/zhyttia/yak-splesty-rizdvyanogo-pavuka-pokrokova-instrukcziya-vid-kropyvnyczkoyi-majstryni/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enc.gov.ua/education/wp-content/uploads/2017/11/%D0%BC%D0%B5%D1%82%D0%BE%D0%B4%D0%B8%D1%87%D0%BD%D0%B8%D0%B9-%D0%BF%D0%BE%D1%81%D1%96%D0%B1%D0%BD%D0%B8%D0%BA_%D0%94%D0%BD%D1%96%D0%BF%D1%80%D0%BE%D0%BF_2016.pdf" TargetMode="Externa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hyperlink" Target="https://gre4ka.info/zhyttia/yak-splesty-rizdvyanogo-pavuka-pokrokova-instrukcziya-vid-kropyvnyczkoyi-majstryni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6103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736387" y="323637"/>
            <a:ext cx="9322662" cy="38117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78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Відкрийте </a:t>
            </a:r>
            <a:r>
              <a:rPr lang="en-US" sz="7800" dirty="0" err="1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для</a:t>
            </a:r>
            <a:r>
              <a:rPr lang="en-US" sz="78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78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себе</a:t>
            </a:r>
            <a:endParaRPr lang="en-US" sz="7800" dirty="0" smtClean="0">
              <a:solidFill>
                <a:srgbClr val="383838"/>
              </a:solidFill>
              <a:latin typeface="Arial Rounded MT Bold" panose="020F0704030504030204" pitchFamily="34" charset="0"/>
              <a:ea typeface="Patrick Hand" pitchFamily="34" charset="-122"/>
              <a:cs typeface="Patrick Hand" pitchFamily="34" charset="-120"/>
            </a:endParaRPr>
          </a:p>
          <a:p>
            <a:pPr marL="0" indent="0">
              <a:buNone/>
            </a:pPr>
            <a:r>
              <a:rPr lang="en-US" sz="78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Різдвяного</a:t>
            </a:r>
            <a:r>
              <a:rPr lang="en-US" sz="7800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uk-UA" sz="7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</a:t>
            </a:r>
            <a:r>
              <a:rPr lang="en-US" sz="78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авука</a:t>
            </a:r>
            <a:r>
              <a:rPr lang="en-US" sz="78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: </a:t>
            </a:r>
            <a:endParaRPr lang="uk-UA" sz="7800" dirty="0" smtClean="0">
              <a:solidFill>
                <a:srgbClr val="383838"/>
              </a:solidFill>
              <a:latin typeface="Patrick Hand" pitchFamily="34" charset="0"/>
              <a:ea typeface="Patrick Hand" pitchFamily="34" charset="-122"/>
              <a:cs typeface="Patrick Hand" pitchFamily="34" charset="-120"/>
            </a:endParaRPr>
          </a:p>
          <a:p>
            <a:pPr marL="0" indent="0">
              <a:buNone/>
            </a:pPr>
            <a:r>
              <a:rPr lang="uk-UA" sz="7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т</a:t>
            </a:r>
            <a:r>
              <a:rPr lang="en-US" sz="78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радиція</a:t>
            </a:r>
            <a:r>
              <a:rPr lang="en-US" sz="7800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78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і </a:t>
            </a:r>
            <a:r>
              <a:rPr lang="uk-UA" sz="7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</a:t>
            </a:r>
            <a:r>
              <a:rPr lang="en-US" sz="78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учасність</a:t>
            </a:r>
            <a:endParaRPr lang="uk-UA" sz="7800" dirty="0" smtClean="0">
              <a:solidFill>
                <a:srgbClr val="383838"/>
              </a:solidFill>
              <a:latin typeface="Arial Rounded MT Bold" panose="020F0704030504030204" pitchFamily="34" charset="0"/>
              <a:ea typeface="Patrick Hand" pitchFamily="34" charset="-122"/>
              <a:cs typeface="Patrick Hand" pitchFamily="34" charset="-120"/>
            </a:endParaRPr>
          </a:p>
          <a:p>
            <a:pPr marL="0" indent="0">
              <a:buNone/>
            </a:pPr>
            <a:endParaRPr lang="uk-UA" sz="7800" dirty="0" smtClean="0">
              <a:solidFill>
                <a:srgbClr val="383838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52473" y="5136118"/>
            <a:ext cx="441603" cy="441603"/>
          </a:xfrm>
          <a:prstGeom prst="roundRect">
            <a:avLst>
              <a:gd name="adj" fmla="val 20704310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5" name="Прямоугольник 4"/>
          <p:cNvSpPr/>
          <p:nvPr/>
        </p:nvSpPr>
        <p:spPr>
          <a:xfrm>
            <a:off x="10313386" y="5680461"/>
            <a:ext cx="40601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/>
              <a:t>”</a:t>
            </a:r>
            <a:r>
              <a:rPr lang="ru-RU" sz="3600" b="1" i="1" dirty="0" err="1"/>
              <a:t>Павук</a:t>
            </a:r>
            <a:r>
              <a:rPr lang="ru-RU" sz="3600" b="1" i="1" dirty="0"/>
              <a:t>” – </a:t>
            </a:r>
            <a:r>
              <a:rPr lang="ru-RU" sz="3600" b="1" i="1" dirty="0" err="1"/>
              <a:t>це</a:t>
            </a:r>
            <a:r>
              <a:rPr lang="ru-RU" sz="3600" b="1" i="1" dirty="0"/>
              <a:t> </a:t>
            </a:r>
            <a:r>
              <a:rPr lang="ru-RU" sz="3600" b="1" i="1" dirty="0" err="1"/>
              <a:t>така</a:t>
            </a:r>
            <a:r>
              <a:rPr lang="ru-RU" sz="3600" b="1" i="1" dirty="0"/>
              <a:t> </a:t>
            </a:r>
            <a:endParaRPr lang="ru-RU" sz="3600" b="1" i="1" dirty="0" smtClean="0"/>
          </a:p>
          <a:p>
            <a:r>
              <a:rPr lang="ru-RU" sz="3600" b="1" i="1" dirty="0" smtClean="0"/>
              <a:t>і </a:t>
            </a:r>
            <a:r>
              <a:rPr lang="ru-RU" sz="3600" b="1" i="1" dirty="0" err="1"/>
              <a:t>іграшка</a:t>
            </a:r>
            <a:r>
              <a:rPr lang="ru-RU" sz="3600" b="1" i="1" dirty="0"/>
              <a:t>, </a:t>
            </a:r>
            <a:endParaRPr lang="ru-RU" sz="3600" b="1" i="1" dirty="0" smtClean="0"/>
          </a:p>
          <a:p>
            <a:r>
              <a:rPr lang="ru-RU" sz="3600" b="1" i="1" dirty="0" smtClean="0"/>
              <a:t>і </a:t>
            </a:r>
            <a:r>
              <a:rPr lang="ru-RU" sz="3600" b="1" i="1" dirty="0"/>
              <a:t>прикраса, </a:t>
            </a:r>
            <a:endParaRPr lang="ru-RU" sz="3600" b="1" i="1" dirty="0" smtClean="0"/>
          </a:p>
          <a:p>
            <a:r>
              <a:rPr lang="ru-RU" sz="3600" b="1" i="1" dirty="0" smtClean="0"/>
              <a:t>і </a:t>
            </a:r>
            <a:r>
              <a:rPr lang="ru-RU" sz="3600" b="1" i="1" dirty="0" err="1"/>
              <a:t>домашній</a:t>
            </a:r>
            <a:r>
              <a:rPr lang="ru-RU" sz="3600" b="1" i="1" dirty="0"/>
              <a:t> </a:t>
            </a:r>
            <a:r>
              <a:rPr lang="ru-RU" sz="3600" b="1" i="1" dirty="0" err="1" smtClean="0"/>
              <a:t>оберіг</a:t>
            </a:r>
            <a:r>
              <a:rPr lang="ru-RU" sz="3600" b="1" i="1" dirty="0" smtClean="0"/>
              <a:t>.</a:t>
            </a:r>
            <a:endParaRPr lang="en-US" sz="3600" i="1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7699" y="891866"/>
            <a:ext cx="6077689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2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СКЛАДАЄМО 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ТРИКУТНИК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0" name="Picture 2" descr="https://gre4ka.info/wp-content/uploads/2023/12/pavuk-prezentacziya-2-1024x7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0" t="11420" r="11955" b="15357"/>
          <a:stretch/>
        </p:blipFill>
        <p:spPr bwMode="auto">
          <a:xfrm rot="17972421">
            <a:off x="8514279" y="1301478"/>
            <a:ext cx="5510992" cy="553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33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pic>
        <p:nvPicPr>
          <p:cNvPr id="3074" name="Picture 2" descr="https://gre4ka.info/wp-content/uploads/2023/12/pavuk-prezentacziya-3-1024x7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9" t="26279" r="8940"/>
          <a:stretch/>
        </p:blipFill>
        <p:spPr bwMode="auto">
          <a:xfrm flipH="1">
            <a:off x="6484883" y="866677"/>
            <a:ext cx="7672316" cy="59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1594" y="891866"/>
            <a:ext cx="5969903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3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ЗВ’ЯЗАТИ </a:t>
            </a:r>
          </a:p>
          <a:p>
            <a:pPr algn="ctr"/>
            <a:r>
              <a:rPr lang="uk-UA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ЧОТИРИ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ТРИКУТНИКИ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11140579" y="561758"/>
            <a:ext cx="1145628" cy="11246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445917" y="64192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1025116" y="4182572"/>
            <a:ext cx="1145628" cy="11246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330454" y="426273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8570800" y="2227648"/>
            <a:ext cx="1145628" cy="11246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876138" y="2307811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361284" y="5696062"/>
            <a:ext cx="1145628" cy="1124607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66622" y="577622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Стрелка углом 5"/>
          <p:cNvSpPr/>
          <p:nvPr/>
        </p:nvSpPr>
        <p:spPr>
          <a:xfrm rot="13860789" flipH="1">
            <a:off x="9706033" y="2258834"/>
            <a:ext cx="1203597" cy="13713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 углом 14"/>
          <p:cNvSpPr/>
          <p:nvPr/>
        </p:nvSpPr>
        <p:spPr>
          <a:xfrm rot="15414477">
            <a:off x="8965592" y="4468416"/>
            <a:ext cx="1196887" cy="1248684"/>
          </a:xfrm>
          <a:prstGeom prst="bentArrow">
            <a:avLst>
              <a:gd name="adj1" fmla="val 25000"/>
              <a:gd name="adj2" fmla="val 21968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 углом 15"/>
          <p:cNvSpPr/>
          <p:nvPr/>
        </p:nvSpPr>
        <p:spPr>
          <a:xfrm rot="13628116" flipH="1">
            <a:off x="6957058" y="3925483"/>
            <a:ext cx="1212408" cy="133050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2257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grpSp>
        <p:nvGrpSpPr>
          <p:cNvPr id="4" name="Группа 3"/>
          <p:cNvGrpSpPr/>
          <p:nvPr/>
        </p:nvGrpSpPr>
        <p:grpSpPr>
          <a:xfrm rot="21379226" flipV="1">
            <a:off x="7316983" y="1423880"/>
            <a:ext cx="7574944" cy="5622517"/>
            <a:chOff x="5630214" y="729464"/>
            <a:chExt cx="8481087" cy="6513816"/>
          </a:xfrm>
        </p:grpSpPr>
        <p:pic>
          <p:nvPicPr>
            <p:cNvPr id="4098" name="Picture 2" descr="https://gre4ka.info/wp-content/uploads/2023/12/pavuk-prezentacziya-4-1024x725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68" b="1"/>
            <a:stretch/>
          </p:blipFill>
          <p:spPr bwMode="auto">
            <a:xfrm rot="10800000" flipV="1">
              <a:off x="5630214" y="729465"/>
              <a:ext cx="8481087" cy="65138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Прямоугольник 2"/>
            <p:cNvSpPr/>
            <p:nvPr/>
          </p:nvSpPr>
          <p:spPr>
            <a:xfrm>
              <a:off x="11250202" y="729464"/>
              <a:ext cx="2861099" cy="196236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101004" y="765742"/>
            <a:ext cx="7301293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4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ЗРОБИТИ </a:t>
            </a:r>
          </a:p>
          <a:p>
            <a:pPr algn="ctr"/>
            <a:r>
              <a:rPr lang="uk-UA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ПАРАЛЕЛОГРАМ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 «хвостиком»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04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t="-485" r="29720" b="11585"/>
          <a:stretch/>
        </p:blipFill>
        <p:spPr bwMode="auto">
          <a:xfrm>
            <a:off x="6789683" y="765742"/>
            <a:ext cx="7493876" cy="66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08106" y="765742"/>
            <a:ext cx="5087098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5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СКЛАСТИ 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ПІРАМІДКУ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0387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pic>
        <p:nvPicPr>
          <p:cNvPr id="5122" name="Picture 2" descr="https://gre4ka.info/wp-content/uploads/2023/12/pavuk-prezentacziya-5-1024x7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075"/>
          <a:stretch/>
        </p:blipFill>
        <p:spPr bwMode="auto">
          <a:xfrm>
            <a:off x="7199586" y="403580"/>
            <a:ext cx="7081495" cy="71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1986" y="765742"/>
            <a:ext cx="7159331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6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ЗВ’ЯЗАТИ </a:t>
            </a:r>
          </a:p>
          <a:p>
            <a:pPr algn="ctr"/>
            <a:r>
              <a:rPr lang="uk-UA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ДВОСТОРОННЮ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ПІРАМІДКУ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70030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7398" y="765742"/>
            <a:ext cx="6268511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7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ЗБИРАМО </a:t>
            </a:r>
          </a:p>
          <a:p>
            <a:pPr algn="ctr"/>
            <a:r>
              <a:rPr lang="uk-UA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МЕНШІ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«ПІРАМІДКИ»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146" name="Picture 2" descr="https://gre4ka.info/wp-content/uploads/2023/12/pavuk-prezentacziya-6-1024x7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2" t="9852" r="3738" b="11168"/>
          <a:stretch/>
        </p:blipFill>
        <p:spPr bwMode="auto">
          <a:xfrm>
            <a:off x="7505207" y="880326"/>
            <a:ext cx="6788929" cy="632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0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6"/>
              </a:rPr>
              <a:t> Як сплести </a:t>
            </a:r>
            <a:r>
              <a:rPr lang="ru-RU" sz="1400" dirty="0" err="1">
                <a:hlinkClick r:id="rId6"/>
              </a:rPr>
              <a:t>різдвяного</a:t>
            </a:r>
            <a:r>
              <a:rPr lang="ru-RU" sz="1400" dirty="0">
                <a:hlinkClick r:id="rId6"/>
              </a:rPr>
              <a:t> «</a:t>
            </a:r>
            <a:r>
              <a:rPr lang="ru-RU" sz="1400" dirty="0" err="1">
                <a:hlinkClick r:id="rId6"/>
              </a:rPr>
              <a:t>павука</a:t>
            </a:r>
            <a:r>
              <a:rPr lang="ru-RU" sz="1400" dirty="0">
                <a:hlinkClick r:id="rId6"/>
              </a:rPr>
              <a:t>»: </a:t>
            </a:r>
            <a:r>
              <a:rPr lang="ru-RU" sz="1400" dirty="0" err="1">
                <a:hlinkClick r:id="rId6"/>
              </a:rPr>
              <a:t>покрокова</a:t>
            </a:r>
            <a:r>
              <a:rPr lang="ru-RU" sz="1400" dirty="0">
                <a:hlinkClick r:id="rId6"/>
              </a:rPr>
              <a:t> </a:t>
            </a:r>
            <a:r>
              <a:rPr lang="ru-RU" sz="1400" dirty="0" err="1">
                <a:hlinkClick r:id="rId6"/>
              </a:rPr>
              <a:t>інструкція</a:t>
            </a:r>
            <a:r>
              <a:rPr lang="ru-RU" sz="1400" dirty="0">
                <a:hlinkClick r:id="rId6"/>
              </a:rPr>
              <a:t> </a:t>
            </a:r>
            <a:r>
              <a:rPr lang="ru-RU" sz="1400" dirty="0" err="1">
                <a:hlinkClick r:id="rId6"/>
              </a:rPr>
              <a:t>від</a:t>
            </a:r>
            <a:r>
              <a:rPr lang="ru-RU" sz="1400" dirty="0">
                <a:hlinkClick r:id="rId6"/>
              </a:rPr>
              <a:t> </a:t>
            </a:r>
            <a:r>
              <a:rPr lang="ru-RU" sz="1400" dirty="0" err="1">
                <a:hlinkClick r:id="rId6"/>
              </a:rPr>
              <a:t>кропивницької</a:t>
            </a:r>
            <a:r>
              <a:rPr lang="ru-RU" sz="1400" dirty="0">
                <a:hlinkClick r:id="rId6"/>
              </a:rPr>
              <a:t> </a:t>
            </a:r>
            <a:r>
              <a:rPr lang="ru-RU" sz="1400" dirty="0" err="1">
                <a:hlinkClick r:id="rId6"/>
              </a:rPr>
              <a:t>майстрині</a:t>
            </a:r>
            <a:endParaRPr lang="ru-RU" sz="1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02735" y="765742"/>
            <a:ext cx="5697842" cy="60939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8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ДЕКОРУЄМО</a:t>
            </a:r>
          </a:p>
          <a:p>
            <a:pPr algn="ctr"/>
            <a:r>
              <a:rPr lang="uk-UA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ВИРІБ</a:t>
            </a:r>
          </a:p>
          <a:p>
            <a:pPr algn="ctr"/>
            <a:r>
              <a:rPr lang="uk-UA" sz="7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КИТИЦЯМИ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4 способи зробити китиц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5206" y="2002119"/>
            <a:ext cx="7125193" cy="400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2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314316" y="204992"/>
            <a:ext cx="7552428" cy="13203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750"/>
              </a:lnSpc>
              <a:buNone/>
            </a:pPr>
            <a:r>
              <a:rPr lang="uk-UA" sz="3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РІЗНОВИДИ </a:t>
            </a:r>
            <a:r>
              <a:rPr lang="en-US" sz="38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Різдвяних</a:t>
            </a:r>
            <a:r>
              <a:rPr lang="en-US" sz="38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38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Павуків</a:t>
            </a:r>
            <a:endParaRPr lang="en-US" sz="3800" dirty="0"/>
          </a:p>
        </p:txBody>
      </p:sp>
      <p:pic>
        <p:nvPicPr>
          <p:cNvPr id="7170" name="Picture 2" descr="pletinnya-pavu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15" y="841834"/>
            <a:ext cx="5370283" cy="375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Різдвяний павук з соломи, набір для створення різдвяного павука, павук  солом'яний різдвяний — ціна 540 грн у каталозі Сувеніри ✓ Купити товари для  дому та побуту за доступною ціною на Шафі | Україна #16159144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89"/>
          <a:stretch/>
        </p:blipFill>
        <p:spPr bwMode="auto">
          <a:xfrm>
            <a:off x="8686792" y="865188"/>
            <a:ext cx="5696867" cy="71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6" descr="Як зробити різдвяного павука - що таке різдвяний павук, із чого робити -  відео"/>
          <p:cNvSpPr>
            <a:spLocks noChangeAspect="1" noChangeArrowheads="1"/>
          </p:cNvSpPr>
          <p:nvPr/>
        </p:nvSpPr>
        <p:spPr bwMode="auto">
          <a:xfrm>
            <a:off x="155575" y="-792163"/>
            <a:ext cx="276225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8" name="Picture 10" descr="Як зробити різдвяного павука - що таке різдвяний павук, із чого робити -  віде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"/>
          <a:stretch/>
        </p:blipFill>
        <p:spPr bwMode="auto">
          <a:xfrm>
            <a:off x="210465" y="4572004"/>
            <a:ext cx="5333999" cy="329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Різдвяний павук — Вікіпеді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199" y="2982694"/>
            <a:ext cx="3135079" cy="313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161034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28202" y="337970"/>
            <a:ext cx="9288379" cy="6494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4200" dirty="0" err="1"/>
              <a:t>Різдвяний</a:t>
            </a:r>
            <a:r>
              <a:rPr lang="ru-RU" sz="4200" dirty="0"/>
              <a:t> </a:t>
            </a:r>
            <a:r>
              <a:rPr lang="ru-RU" sz="4200" dirty="0" err="1"/>
              <a:t>павук</a:t>
            </a:r>
            <a:r>
              <a:rPr lang="ru-RU" sz="4200" dirty="0"/>
              <a:t> – </a:t>
            </a:r>
            <a:r>
              <a:rPr lang="ru-RU" sz="4200" dirty="0" err="1"/>
              <a:t>це</a:t>
            </a:r>
            <a:r>
              <a:rPr lang="ru-RU" sz="4200" dirty="0"/>
              <a:t> </a:t>
            </a:r>
            <a:r>
              <a:rPr lang="ru-RU" sz="4200" dirty="0" err="1"/>
              <a:t>традиційна</a:t>
            </a:r>
            <a:r>
              <a:rPr lang="ru-RU" sz="4200" dirty="0"/>
              <a:t> </a:t>
            </a:r>
            <a:r>
              <a:rPr lang="ru-RU" sz="4200" dirty="0" err="1"/>
              <a:t>українська</a:t>
            </a:r>
            <a:r>
              <a:rPr lang="ru-RU" sz="4200" dirty="0"/>
              <a:t> прикраса, яку </a:t>
            </a:r>
            <a:r>
              <a:rPr lang="ru-RU" sz="4200" dirty="0" err="1"/>
              <a:t>виготовляють</a:t>
            </a:r>
            <a:r>
              <a:rPr lang="ru-RU" sz="4200" dirty="0"/>
              <a:t> </a:t>
            </a:r>
            <a:r>
              <a:rPr lang="ru-RU" sz="4200" dirty="0" err="1"/>
              <a:t>зі</a:t>
            </a:r>
            <a:r>
              <a:rPr lang="ru-RU" sz="4200" dirty="0"/>
              <a:t> </a:t>
            </a:r>
            <a:r>
              <a:rPr lang="ru-RU" sz="4200" dirty="0" err="1"/>
              <a:t>соломи</a:t>
            </a:r>
            <a:r>
              <a:rPr lang="ru-RU" sz="4200" dirty="0"/>
              <a:t> і </a:t>
            </a:r>
            <a:r>
              <a:rPr lang="ru-RU" sz="4200" dirty="0" err="1"/>
              <a:t>підвішують</a:t>
            </a:r>
            <a:r>
              <a:rPr lang="ru-RU" sz="4200" dirty="0"/>
              <a:t> до </a:t>
            </a:r>
            <a:r>
              <a:rPr lang="ru-RU" sz="4200" dirty="0" err="1"/>
              <a:t>стелі</a:t>
            </a:r>
            <a:r>
              <a:rPr lang="ru-RU" sz="4200" dirty="0"/>
              <a:t> на </a:t>
            </a:r>
            <a:r>
              <a:rPr lang="ru-RU" sz="4200" dirty="0" err="1"/>
              <a:t>Різдво</a:t>
            </a:r>
            <a:r>
              <a:rPr lang="ru-RU" sz="4200" dirty="0"/>
              <a:t>. </a:t>
            </a:r>
            <a:r>
              <a:rPr lang="ru-RU" sz="4200" dirty="0" err="1"/>
              <a:t>Він</a:t>
            </a:r>
            <a:r>
              <a:rPr lang="ru-RU" sz="4200" dirty="0"/>
              <a:t> </a:t>
            </a:r>
            <a:r>
              <a:rPr lang="ru-RU" sz="4200" dirty="0" err="1"/>
              <a:t>має</a:t>
            </a:r>
            <a:r>
              <a:rPr lang="ru-RU" sz="4200" dirty="0"/>
              <a:t> форму </a:t>
            </a:r>
            <a:r>
              <a:rPr lang="ru-RU" sz="4200" dirty="0" err="1"/>
              <a:t>багатогранної</a:t>
            </a:r>
            <a:r>
              <a:rPr lang="ru-RU" sz="4200" dirty="0"/>
              <a:t> </a:t>
            </a:r>
            <a:r>
              <a:rPr lang="ru-RU" sz="4200" dirty="0" err="1"/>
              <a:t>зірки</a:t>
            </a:r>
            <a:r>
              <a:rPr lang="ru-RU" sz="4200" dirty="0"/>
              <a:t> </a:t>
            </a:r>
            <a:r>
              <a:rPr lang="ru-RU" sz="4200" dirty="0" err="1"/>
              <a:t>або</a:t>
            </a:r>
            <a:r>
              <a:rPr lang="ru-RU" sz="4200" dirty="0"/>
              <a:t> </a:t>
            </a:r>
            <a:r>
              <a:rPr lang="ru-RU" sz="4200" dirty="0" err="1"/>
              <a:t>кулі</a:t>
            </a:r>
            <a:r>
              <a:rPr lang="ru-RU" sz="4200" dirty="0"/>
              <a:t> і </a:t>
            </a:r>
            <a:r>
              <a:rPr lang="ru-RU" sz="4200" dirty="0" err="1"/>
              <a:t>складається</a:t>
            </a:r>
            <a:r>
              <a:rPr lang="ru-RU" sz="4200" dirty="0"/>
              <a:t> з </a:t>
            </a:r>
            <a:r>
              <a:rPr lang="ru-RU" sz="4200" dirty="0" err="1"/>
              <a:t>безлічі</a:t>
            </a:r>
            <a:r>
              <a:rPr lang="ru-RU" sz="4200" dirty="0"/>
              <a:t> маленьких </a:t>
            </a:r>
            <a:r>
              <a:rPr lang="ru-RU" sz="4200" dirty="0" err="1"/>
              <a:t>ромбоподібних</a:t>
            </a:r>
            <a:r>
              <a:rPr lang="ru-RU" sz="4200" dirty="0"/>
              <a:t> </a:t>
            </a:r>
            <a:r>
              <a:rPr lang="ru-RU" sz="4200" dirty="0" err="1"/>
              <a:t>елементів</a:t>
            </a:r>
            <a:r>
              <a:rPr lang="ru-RU" sz="4200" dirty="0"/>
              <a:t>. </a:t>
            </a:r>
            <a:r>
              <a:rPr lang="ru-RU" sz="4200" dirty="0" err="1"/>
              <a:t>Завдяки</a:t>
            </a:r>
            <a:r>
              <a:rPr lang="ru-RU" sz="4200" dirty="0"/>
              <a:t> </a:t>
            </a:r>
            <a:r>
              <a:rPr lang="ru-RU" sz="4200" dirty="0" err="1"/>
              <a:t>своїй</a:t>
            </a:r>
            <a:r>
              <a:rPr lang="ru-RU" sz="4200" dirty="0"/>
              <a:t> </a:t>
            </a:r>
            <a:r>
              <a:rPr lang="ru-RU" sz="4200" dirty="0" err="1"/>
              <a:t>легкій</a:t>
            </a:r>
            <a:r>
              <a:rPr lang="ru-RU" sz="4200" dirty="0"/>
              <a:t> </a:t>
            </a:r>
            <a:r>
              <a:rPr lang="ru-RU" sz="4200" dirty="0" err="1"/>
              <a:t>конструкції</a:t>
            </a:r>
            <a:r>
              <a:rPr lang="ru-RU" sz="4200" dirty="0"/>
              <a:t>, </a:t>
            </a:r>
            <a:r>
              <a:rPr lang="ru-RU" sz="4200" dirty="0" err="1"/>
              <a:t>він</a:t>
            </a:r>
            <a:r>
              <a:rPr lang="ru-RU" sz="4200" dirty="0"/>
              <a:t> </a:t>
            </a:r>
            <a:r>
              <a:rPr lang="ru-RU" sz="4200" dirty="0" err="1"/>
              <a:t>рухається</a:t>
            </a:r>
            <a:r>
              <a:rPr lang="ru-RU" sz="4200" dirty="0"/>
              <a:t> </a:t>
            </a:r>
            <a:r>
              <a:rPr lang="ru-RU" sz="4200" dirty="0" err="1"/>
              <a:t>від</a:t>
            </a:r>
            <a:r>
              <a:rPr lang="ru-RU" sz="4200" dirty="0"/>
              <a:t> </a:t>
            </a:r>
            <a:r>
              <a:rPr lang="ru-RU" sz="4200" dirty="0" err="1"/>
              <a:t>найменшого</a:t>
            </a:r>
            <a:r>
              <a:rPr lang="ru-RU" sz="4200" dirty="0"/>
              <a:t> </a:t>
            </a:r>
            <a:r>
              <a:rPr lang="ru-RU" sz="4200" dirty="0" err="1"/>
              <a:t>подиху</a:t>
            </a:r>
            <a:r>
              <a:rPr lang="ru-RU" sz="4200" dirty="0"/>
              <a:t> </a:t>
            </a:r>
            <a:r>
              <a:rPr lang="ru-RU" sz="4200" dirty="0" err="1"/>
              <a:t>вітру</a:t>
            </a:r>
            <a:r>
              <a:rPr lang="ru-RU" sz="4200" dirty="0"/>
              <a:t>, </a:t>
            </a:r>
            <a:r>
              <a:rPr lang="ru-RU" sz="4200" dirty="0" err="1"/>
              <a:t>створюючи</a:t>
            </a:r>
            <a:r>
              <a:rPr lang="ru-RU" sz="4200" dirty="0"/>
              <a:t> в </a:t>
            </a:r>
            <a:r>
              <a:rPr lang="ru-RU" sz="4200" dirty="0" err="1" smtClean="0"/>
              <a:t>хаті</a:t>
            </a:r>
            <a:r>
              <a:rPr lang="ru-RU" sz="4200" dirty="0" smtClean="0"/>
              <a:t>, </a:t>
            </a:r>
            <a:r>
              <a:rPr lang="ru-RU" sz="4200" dirty="0" err="1" smtClean="0"/>
              <a:t>оселі</a:t>
            </a:r>
            <a:r>
              <a:rPr lang="ru-RU" sz="4200" dirty="0" smtClean="0"/>
              <a:t> </a:t>
            </a:r>
            <a:r>
              <a:rPr lang="ru-RU" sz="4200" dirty="0" err="1"/>
              <a:t>особливу</a:t>
            </a:r>
            <a:r>
              <a:rPr lang="ru-RU" sz="4200" dirty="0"/>
              <a:t> атмосферу затишку та свята.</a:t>
            </a:r>
            <a:endParaRPr lang="en-US" sz="4200" dirty="0">
              <a:latin typeface="Arial Rounded MT Bold" panose="020F070403050403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452473" y="5136118"/>
            <a:ext cx="441603" cy="441603"/>
          </a:xfrm>
          <a:prstGeom prst="roundRect">
            <a:avLst>
              <a:gd name="adj" fmla="val 20704310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5" name="Прямоугольник 4"/>
          <p:cNvSpPr/>
          <p:nvPr/>
        </p:nvSpPr>
        <p:spPr>
          <a:xfrm>
            <a:off x="8969340" y="7377316"/>
            <a:ext cx="52706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hlinkClick r:id="rId5"/>
              </a:rPr>
              <a:t>ЕТНОКУЛЬТУРНЕ ВИХОВАННЯ УЧНІВ ЗАСОБАМИ </a:t>
            </a:r>
            <a:r>
              <a:rPr lang="ru-RU" dirty="0" smtClean="0">
                <a:hlinkClick r:id="rId5"/>
              </a:rPr>
              <a:t>ДЕКОРАТИВНО-УЖИТКОВОГО МИСТЕЦТВА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918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11338560" y="0"/>
            <a:ext cx="3291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5641" y="344902"/>
            <a:ext cx="2358192" cy="690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800" b="1" i="1" dirty="0" err="1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Історія</a:t>
            </a:r>
            <a:r>
              <a:rPr lang="en-US" sz="4800" b="1" i="1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endParaRPr lang="en-US" sz="4800" b="1" i="1" dirty="0">
              <a:latin typeface="Arial Rounded MT Bold" panose="020F07040305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199" y="1323474"/>
            <a:ext cx="10226843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/>
              <a:t>Чому</a:t>
            </a:r>
            <a:r>
              <a:rPr lang="ru-RU" sz="4000" dirty="0"/>
              <a:t> </a:t>
            </a:r>
            <a:r>
              <a:rPr lang="ru-RU" sz="4000" dirty="0" err="1"/>
              <a:t>його</a:t>
            </a:r>
            <a:r>
              <a:rPr lang="ru-RU" sz="4000" dirty="0"/>
              <a:t> </a:t>
            </a:r>
            <a:r>
              <a:rPr lang="ru-RU" sz="4000" dirty="0" err="1"/>
              <a:t>називають</a:t>
            </a:r>
            <a:r>
              <a:rPr lang="ru-RU" sz="4000" dirty="0"/>
              <a:t> "</a:t>
            </a:r>
            <a:r>
              <a:rPr lang="ru-RU" sz="4000" dirty="0" err="1"/>
              <a:t>павуком</a:t>
            </a:r>
            <a:r>
              <a:rPr lang="ru-RU" sz="4000" dirty="0"/>
              <a:t>"?</a:t>
            </a:r>
          </a:p>
          <a:p>
            <a:endParaRPr lang="ru-RU" sz="4000" dirty="0"/>
          </a:p>
          <a:p>
            <a:r>
              <a:rPr lang="ru-RU" sz="4000" dirty="0"/>
              <a:t>Форма: складна, </a:t>
            </a:r>
            <a:r>
              <a:rPr lang="ru-RU" sz="4000" dirty="0" err="1"/>
              <a:t>багатогранна</a:t>
            </a:r>
            <a:r>
              <a:rPr lang="ru-RU" sz="4000" dirty="0"/>
              <a:t> структура </a:t>
            </a:r>
            <a:r>
              <a:rPr lang="ru-RU" sz="4000" dirty="0" err="1"/>
              <a:t>павука</a:t>
            </a:r>
            <a:r>
              <a:rPr lang="ru-RU" sz="4000" dirty="0"/>
              <a:t> </a:t>
            </a:r>
            <a:r>
              <a:rPr lang="ru-RU" sz="4000" dirty="0" err="1"/>
              <a:t>нагадує</a:t>
            </a:r>
            <a:r>
              <a:rPr lang="ru-RU" sz="4000" dirty="0"/>
              <a:t> </a:t>
            </a:r>
            <a:r>
              <a:rPr lang="ru-RU" sz="4000" dirty="0" err="1"/>
              <a:t>павутину</a:t>
            </a:r>
            <a:r>
              <a:rPr lang="ru-RU" sz="4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4000" dirty="0"/>
          </a:p>
          <a:p>
            <a:r>
              <a:rPr lang="ru-RU" sz="4000" dirty="0" err="1"/>
              <a:t>Рухливість</a:t>
            </a:r>
            <a:r>
              <a:rPr lang="ru-RU" sz="4000" dirty="0"/>
              <a:t>: </a:t>
            </a:r>
            <a:r>
              <a:rPr lang="ru-RU" sz="4000" dirty="0" err="1"/>
              <a:t>павук</a:t>
            </a:r>
            <a:r>
              <a:rPr lang="ru-RU" sz="4000" dirty="0"/>
              <a:t> </a:t>
            </a:r>
            <a:r>
              <a:rPr lang="ru-RU" sz="4000" dirty="0" err="1"/>
              <a:t>постійно</a:t>
            </a:r>
            <a:r>
              <a:rPr lang="ru-RU" sz="4000" dirty="0"/>
              <a:t> </a:t>
            </a:r>
            <a:r>
              <a:rPr lang="ru-RU" sz="4000" dirty="0" err="1"/>
              <a:t>рухається</a:t>
            </a:r>
            <a:r>
              <a:rPr lang="ru-RU" sz="4000" dirty="0"/>
              <a:t>, як </a:t>
            </a:r>
            <a:r>
              <a:rPr lang="ru-RU" sz="4000" dirty="0" err="1"/>
              <a:t>павук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uk-UA" sz="4000" dirty="0" smtClean="0"/>
              <a:t>висить</a:t>
            </a:r>
            <a:r>
              <a:rPr lang="ru-RU" sz="4000" dirty="0" smtClean="0"/>
              <a:t> на </a:t>
            </a:r>
            <a:r>
              <a:rPr lang="ru-RU" sz="4000" dirty="0" err="1"/>
              <a:t>своїй</a:t>
            </a:r>
            <a:r>
              <a:rPr lang="ru-RU" sz="4000" dirty="0"/>
              <a:t> </a:t>
            </a:r>
            <a:r>
              <a:rPr lang="ru-RU" sz="4000" dirty="0" err="1"/>
              <a:t>павутині</a:t>
            </a:r>
            <a:r>
              <a:rPr lang="ru-RU" sz="40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4000" dirty="0"/>
          </a:p>
          <a:p>
            <a:r>
              <a:rPr lang="ru-RU" sz="4000" dirty="0" err="1" smtClean="0"/>
              <a:t>Значення</a:t>
            </a:r>
            <a:r>
              <a:rPr lang="ru-RU" sz="4000" dirty="0" smtClean="0"/>
              <a:t>:</a:t>
            </a:r>
            <a:r>
              <a:rPr lang="ru-RU" sz="4000" dirty="0"/>
              <a:t> </a:t>
            </a:r>
            <a:r>
              <a:rPr lang="ru-RU" sz="4000" dirty="0" err="1" smtClean="0"/>
              <a:t>вважають</a:t>
            </a:r>
            <a:r>
              <a:rPr lang="ru-RU" sz="4000" dirty="0" smtClean="0"/>
              <a:t> оберегом та символом </a:t>
            </a:r>
            <a:r>
              <a:rPr lang="ru-RU" sz="4000" dirty="0" err="1" smtClean="0"/>
              <a:t>Всесвіту</a:t>
            </a:r>
            <a:r>
              <a:rPr lang="ru-RU" sz="4000" dirty="0" smtClean="0"/>
              <a:t>, а у </a:t>
            </a:r>
            <a:r>
              <a:rPr lang="ru-RU" sz="4000" dirty="0" err="1"/>
              <a:t>деяких</a:t>
            </a:r>
            <a:r>
              <a:rPr lang="ru-RU" sz="4000" dirty="0"/>
              <a:t> культурах </a:t>
            </a:r>
            <a:r>
              <a:rPr lang="ru-RU" sz="4000" dirty="0" err="1"/>
              <a:t>павук</a:t>
            </a:r>
            <a:r>
              <a:rPr lang="ru-RU" sz="4000" dirty="0"/>
              <a:t> </a:t>
            </a:r>
            <a:r>
              <a:rPr lang="ru-RU" sz="4000" dirty="0" err="1"/>
              <a:t>символізує</a:t>
            </a:r>
            <a:r>
              <a:rPr lang="ru-RU" sz="4000" dirty="0"/>
              <a:t> </a:t>
            </a:r>
            <a:r>
              <a:rPr lang="ru-RU" sz="4000" dirty="0" err="1"/>
              <a:t>творчість</a:t>
            </a:r>
            <a:r>
              <a:rPr lang="ru-RU" sz="4000" dirty="0"/>
              <a:t>, </a:t>
            </a:r>
            <a:r>
              <a:rPr lang="ru-RU" sz="4000" dirty="0" err="1"/>
              <a:t>працю</a:t>
            </a:r>
            <a:r>
              <a:rPr lang="ru-RU" sz="4000" dirty="0"/>
              <a:t>, </a:t>
            </a:r>
            <a:r>
              <a:rPr lang="ru-RU" sz="4000" dirty="0" err="1"/>
              <a:t>зв'язок</a:t>
            </a:r>
            <a:r>
              <a:rPr lang="ru-RU" sz="4000" dirty="0"/>
              <a:t> </a:t>
            </a:r>
            <a:r>
              <a:rPr lang="ru-RU" sz="4000" dirty="0" err="1"/>
              <a:t>поколінь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6154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11338560" y="0"/>
            <a:ext cx="3291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09075" y="368965"/>
            <a:ext cx="2791327" cy="690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uk-UA" sz="4800" b="1" i="1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Традиція</a:t>
            </a:r>
            <a:endParaRPr lang="en-US" sz="4800" b="1" i="1" dirty="0">
              <a:latin typeface="Arial Rounded MT Bold" panose="020F07040305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0948" y="1107179"/>
            <a:ext cx="1070810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err="1" smtClean="0"/>
              <a:t>Існує</a:t>
            </a:r>
            <a:r>
              <a:rPr lang="ru-RU" sz="4000" dirty="0" smtClean="0"/>
              <a:t> </a:t>
            </a:r>
            <a:r>
              <a:rPr lang="ru-RU" sz="4000" dirty="0" err="1"/>
              <a:t>кілька</a:t>
            </a:r>
            <a:r>
              <a:rPr lang="ru-RU" sz="4000" dirty="0"/>
              <a:t> легенд</a:t>
            </a:r>
            <a:r>
              <a:rPr lang="ru-RU" sz="4000" dirty="0" smtClean="0"/>
              <a:t>:</a:t>
            </a:r>
          </a:p>
          <a:p>
            <a:endParaRPr lang="uk-UA" sz="4000" dirty="0"/>
          </a:p>
          <a:p>
            <a:r>
              <a:rPr lang="ru-RU" sz="4000" b="1" dirty="0" err="1" smtClean="0"/>
              <a:t>Захист</a:t>
            </a:r>
            <a:r>
              <a:rPr lang="ru-RU" sz="4000" b="1" dirty="0" smtClean="0"/>
              <a:t> </a:t>
            </a:r>
            <a:r>
              <a:rPr lang="ru-RU" sz="4000" b="1" dirty="0" err="1"/>
              <a:t>від</a:t>
            </a:r>
            <a:r>
              <a:rPr lang="ru-RU" sz="4000" b="1" dirty="0"/>
              <a:t> </a:t>
            </a:r>
            <a:r>
              <a:rPr lang="ru-RU" sz="4000" b="1" dirty="0" err="1"/>
              <a:t>злих</a:t>
            </a:r>
            <a:r>
              <a:rPr lang="ru-RU" sz="4000" b="1" dirty="0"/>
              <a:t> сил:</a:t>
            </a:r>
            <a:r>
              <a:rPr lang="ru-RU" sz="4000" dirty="0"/>
              <a:t> </a:t>
            </a:r>
            <a:r>
              <a:rPr lang="ru-RU" sz="4000" dirty="0" err="1" smtClean="0"/>
              <a:t>вважалося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павуки</a:t>
            </a:r>
            <a:r>
              <a:rPr lang="ru-RU" sz="4000" dirty="0"/>
              <a:t> </a:t>
            </a:r>
            <a:r>
              <a:rPr lang="ru-RU" sz="4000" dirty="0" err="1"/>
              <a:t>відганяють</a:t>
            </a:r>
            <a:r>
              <a:rPr lang="ru-RU" sz="4000" dirty="0"/>
              <a:t> </a:t>
            </a:r>
            <a:r>
              <a:rPr lang="ru-RU" sz="4000" dirty="0" err="1"/>
              <a:t>злих</a:t>
            </a:r>
            <a:r>
              <a:rPr lang="ru-RU" sz="4000" dirty="0"/>
              <a:t> </a:t>
            </a:r>
            <a:r>
              <a:rPr lang="ru-RU" sz="4000" dirty="0" err="1"/>
              <a:t>духів</a:t>
            </a:r>
            <a:r>
              <a:rPr lang="ru-RU" sz="4000" dirty="0"/>
              <a:t> і </a:t>
            </a:r>
            <a:r>
              <a:rPr lang="ru-RU" sz="4000" dirty="0" err="1"/>
              <a:t>оберігають</a:t>
            </a:r>
            <a:r>
              <a:rPr lang="ru-RU" sz="4000" dirty="0"/>
              <a:t> </a:t>
            </a:r>
            <a:r>
              <a:rPr lang="ru-RU" sz="4000" dirty="0" err="1"/>
              <a:t>оселю</a:t>
            </a:r>
            <a:r>
              <a:rPr lang="ru-RU" sz="4000" dirty="0" smtClean="0"/>
              <a:t>.</a:t>
            </a:r>
          </a:p>
          <a:p>
            <a:endParaRPr lang="ru-RU" sz="4000" dirty="0"/>
          </a:p>
          <a:p>
            <a:r>
              <a:rPr lang="ru-RU" sz="4000" b="1" dirty="0"/>
              <a:t>Символ достатку:</a:t>
            </a:r>
            <a:r>
              <a:rPr lang="ru-RU" sz="4000" dirty="0"/>
              <a:t> </a:t>
            </a:r>
            <a:r>
              <a:rPr lang="ru-RU" sz="4000" dirty="0" err="1" smtClean="0"/>
              <a:t>павук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плете</a:t>
            </a:r>
            <a:r>
              <a:rPr lang="ru-RU" sz="4000" dirty="0"/>
              <a:t> </a:t>
            </a:r>
            <a:r>
              <a:rPr lang="ru-RU" sz="4000" dirty="0" err="1"/>
              <a:t>павутину</a:t>
            </a:r>
            <a:r>
              <a:rPr lang="ru-RU" sz="4000" dirty="0"/>
              <a:t>, </a:t>
            </a:r>
            <a:r>
              <a:rPr lang="ru-RU" sz="4000" dirty="0" err="1"/>
              <a:t>асоціювався</a:t>
            </a:r>
            <a:r>
              <a:rPr lang="ru-RU" sz="4000" dirty="0"/>
              <a:t> з </a:t>
            </a:r>
            <a:r>
              <a:rPr lang="ru-RU" sz="4000" dirty="0" err="1"/>
              <a:t>працею</a:t>
            </a:r>
            <a:r>
              <a:rPr lang="ru-RU" sz="4000" dirty="0"/>
              <a:t> і достатком</a:t>
            </a:r>
            <a:r>
              <a:rPr lang="ru-RU" sz="4000" dirty="0" smtClean="0"/>
              <a:t>.</a:t>
            </a:r>
          </a:p>
          <a:p>
            <a:endParaRPr lang="ru-RU" sz="4000" dirty="0"/>
          </a:p>
          <a:p>
            <a:r>
              <a:rPr lang="ru-RU" sz="4000" b="1" dirty="0"/>
              <a:t>Свята родина:</a:t>
            </a:r>
            <a:r>
              <a:rPr lang="ru-RU" sz="4000" dirty="0"/>
              <a:t> </a:t>
            </a:r>
            <a:r>
              <a:rPr lang="ru-RU" sz="4000" dirty="0" smtClean="0"/>
              <a:t>за </a:t>
            </a:r>
            <a:r>
              <a:rPr lang="ru-RU" sz="4000" dirty="0" err="1"/>
              <a:t>однією</a:t>
            </a:r>
            <a:r>
              <a:rPr lang="ru-RU" sz="4000" dirty="0"/>
              <a:t> з легенд, </a:t>
            </a:r>
            <a:r>
              <a:rPr lang="ru-RU" sz="4000" dirty="0" err="1"/>
              <a:t>павук</a:t>
            </a:r>
            <a:r>
              <a:rPr lang="ru-RU" sz="4000" dirty="0"/>
              <a:t> </a:t>
            </a:r>
            <a:r>
              <a:rPr lang="ru-RU" sz="4000" dirty="0" err="1"/>
              <a:t>сплів</a:t>
            </a:r>
            <a:r>
              <a:rPr lang="ru-RU" sz="4000" dirty="0"/>
              <a:t> </a:t>
            </a:r>
            <a:r>
              <a:rPr lang="ru-RU" sz="4000" dirty="0" err="1"/>
              <a:t>павутину</a:t>
            </a:r>
            <a:r>
              <a:rPr lang="ru-RU" sz="4000" dirty="0"/>
              <a:t> над </a:t>
            </a:r>
            <a:r>
              <a:rPr lang="ru-RU" sz="4000" dirty="0" err="1"/>
              <a:t>печерою</a:t>
            </a:r>
            <a:r>
              <a:rPr lang="ru-RU" sz="4000" dirty="0"/>
              <a:t>, де </a:t>
            </a:r>
            <a:r>
              <a:rPr lang="ru-RU" sz="4000" dirty="0" err="1"/>
              <a:t>сховалася</a:t>
            </a:r>
            <a:r>
              <a:rPr lang="ru-RU" sz="4000" dirty="0"/>
              <a:t> Свята родина, </a:t>
            </a:r>
            <a:r>
              <a:rPr lang="ru-RU" sz="4000" dirty="0" err="1"/>
              <a:t>захистивши</a:t>
            </a:r>
            <a:r>
              <a:rPr lang="ru-RU" sz="4000" dirty="0"/>
              <a:t> </a:t>
            </a:r>
            <a:r>
              <a:rPr lang="ru-RU" sz="4000" dirty="0" err="1"/>
              <a:t>її</a:t>
            </a:r>
            <a:r>
              <a:rPr lang="ru-RU" sz="4000" dirty="0"/>
              <a:t> </a:t>
            </a:r>
            <a:r>
              <a:rPr lang="ru-RU" sz="4000" dirty="0" err="1"/>
              <a:t>від</a:t>
            </a:r>
            <a:r>
              <a:rPr lang="ru-RU" sz="4000" dirty="0"/>
              <a:t> </a:t>
            </a:r>
            <a:r>
              <a:rPr lang="ru-RU" sz="4000" dirty="0" err="1"/>
              <a:t>Ірода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0797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11338560" y="0"/>
            <a:ext cx="32918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9390" y="465217"/>
            <a:ext cx="2791327" cy="690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400"/>
              </a:lnSpc>
            </a:pPr>
            <a:r>
              <a:rPr lang="uk-UA" sz="4800" b="1" i="1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</a:t>
            </a:r>
            <a:r>
              <a:rPr lang="en-US" sz="4800" b="1" i="1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имволіка</a:t>
            </a:r>
            <a:endParaRPr lang="en-US" sz="4800" b="1" i="1" dirty="0">
              <a:latin typeface="Arial Rounded MT Bold" panose="020F07040305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1" y="1636569"/>
            <a:ext cx="1070810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err="1"/>
              <a:t>Єдність</a:t>
            </a:r>
            <a:r>
              <a:rPr lang="ru-RU" sz="4000" b="1" dirty="0"/>
              <a:t>:</a:t>
            </a:r>
            <a:r>
              <a:rPr lang="ru-RU" sz="4000" dirty="0"/>
              <a:t> </a:t>
            </a:r>
            <a:r>
              <a:rPr lang="ru-RU" sz="4000" dirty="0" err="1" smtClean="0"/>
              <a:t>кожен</a:t>
            </a:r>
            <a:r>
              <a:rPr lang="ru-RU" sz="4000" dirty="0" smtClean="0"/>
              <a:t> </a:t>
            </a:r>
            <a:r>
              <a:rPr lang="ru-RU" sz="4000" dirty="0" err="1"/>
              <a:t>елемент</a:t>
            </a:r>
            <a:r>
              <a:rPr lang="ru-RU" sz="4000" dirty="0"/>
              <a:t> </a:t>
            </a:r>
            <a:r>
              <a:rPr lang="ru-RU" sz="4000" dirty="0" err="1"/>
              <a:t>павука</a:t>
            </a:r>
            <a:r>
              <a:rPr lang="ru-RU" sz="4000" dirty="0"/>
              <a:t> є </a:t>
            </a:r>
            <a:r>
              <a:rPr lang="ru-RU" sz="4000" dirty="0" err="1"/>
              <a:t>частиною</a:t>
            </a:r>
            <a:r>
              <a:rPr lang="ru-RU" sz="4000" dirty="0"/>
              <a:t> </a:t>
            </a:r>
            <a:r>
              <a:rPr lang="ru-RU" sz="4000" dirty="0" err="1"/>
              <a:t>цілого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символізує</a:t>
            </a:r>
            <a:r>
              <a:rPr lang="ru-RU" sz="4000" dirty="0"/>
              <a:t> </a:t>
            </a:r>
            <a:r>
              <a:rPr lang="ru-RU" sz="4000" dirty="0" err="1"/>
              <a:t>єдність</a:t>
            </a:r>
            <a:r>
              <a:rPr lang="ru-RU" sz="4000" dirty="0"/>
              <a:t> </a:t>
            </a:r>
            <a:r>
              <a:rPr lang="ru-RU" sz="4000" dirty="0" err="1"/>
              <a:t>родини</a:t>
            </a:r>
            <a:r>
              <a:rPr lang="ru-RU" sz="4000" dirty="0"/>
              <a:t> та </a:t>
            </a:r>
            <a:r>
              <a:rPr lang="ru-RU" sz="4000" dirty="0" err="1"/>
              <a:t>спільноти</a:t>
            </a:r>
            <a:r>
              <a:rPr lang="ru-RU" sz="4000" dirty="0" smtClean="0"/>
              <a:t>.</a:t>
            </a:r>
          </a:p>
          <a:p>
            <a:endParaRPr lang="ru-RU" sz="4000" dirty="0"/>
          </a:p>
          <a:p>
            <a:r>
              <a:rPr lang="ru-RU" sz="4000" b="1" dirty="0" err="1"/>
              <a:t>Циклічність</a:t>
            </a:r>
            <a:r>
              <a:rPr lang="ru-RU" sz="4000" b="1" dirty="0"/>
              <a:t> </a:t>
            </a:r>
            <a:r>
              <a:rPr lang="ru-RU" sz="4000" b="1" dirty="0" err="1"/>
              <a:t>життя</a:t>
            </a:r>
            <a:r>
              <a:rPr lang="ru-RU" sz="4000" b="1" dirty="0"/>
              <a:t>:</a:t>
            </a:r>
            <a:r>
              <a:rPr lang="ru-RU" sz="4000" dirty="0"/>
              <a:t> </a:t>
            </a:r>
            <a:r>
              <a:rPr lang="ru-RU" sz="4000" dirty="0" err="1" smtClean="0"/>
              <a:t>павук</a:t>
            </a:r>
            <a:r>
              <a:rPr lang="ru-RU" sz="4000" dirty="0"/>
              <a:t>, </a:t>
            </a:r>
            <a:r>
              <a:rPr lang="ru-RU" sz="4000" dirty="0" err="1"/>
              <a:t>що</a:t>
            </a:r>
            <a:r>
              <a:rPr lang="ru-RU" sz="4000" dirty="0"/>
              <a:t> </a:t>
            </a:r>
            <a:r>
              <a:rPr lang="ru-RU" sz="4000" dirty="0" err="1"/>
              <a:t>рухається</a:t>
            </a:r>
            <a:r>
              <a:rPr lang="ru-RU" sz="4000" dirty="0"/>
              <a:t>, </a:t>
            </a:r>
            <a:r>
              <a:rPr lang="ru-RU" sz="4000" dirty="0" err="1"/>
              <a:t>нагадує</a:t>
            </a:r>
            <a:r>
              <a:rPr lang="ru-RU" sz="4000" dirty="0"/>
              <a:t> про </a:t>
            </a:r>
            <a:r>
              <a:rPr lang="ru-RU" sz="4000" dirty="0" err="1"/>
              <a:t>безперервність</a:t>
            </a:r>
            <a:r>
              <a:rPr lang="ru-RU" sz="4000" dirty="0"/>
              <a:t> </a:t>
            </a:r>
            <a:r>
              <a:rPr lang="ru-RU" sz="4000" dirty="0" err="1"/>
              <a:t>життя</a:t>
            </a:r>
            <a:r>
              <a:rPr lang="ru-RU" sz="4000" dirty="0"/>
              <a:t> і </a:t>
            </a:r>
            <a:r>
              <a:rPr lang="ru-RU" sz="4000" dirty="0" err="1"/>
              <a:t>зміну</a:t>
            </a:r>
            <a:r>
              <a:rPr lang="ru-RU" sz="4000" dirty="0"/>
              <a:t> </a:t>
            </a:r>
            <a:r>
              <a:rPr lang="ru-RU" sz="4000" dirty="0" err="1"/>
              <a:t>пір</a:t>
            </a:r>
            <a:r>
              <a:rPr lang="ru-RU" sz="4000" dirty="0"/>
              <a:t> року</a:t>
            </a:r>
            <a:r>
              <a:rPr lang="ru-RU" sz="4000" dirty="0" smtClean="0"/>
              <a:t>.</a:t>
            </a:r>
          </a:p>
          <a:p>
            <a:endParaRPr lang="ru-RU" sz="4000" dirty="0"/>
          </a:p>
          <a:p>
            <a:r>
              <a:rPr lang="ru-RU" sz="4000" b="1" dirty="0" err="1"/>
              <a:t>Творчість</a:t>
            </a:r>
            <a:r>
              <a:rPr lang="ru-RU" sz="4000" b="1" dirty="0"/>
              <a:t>:</a:t>
            </a:r>
            <a:r>
              <a:rPr lang="ru-RU" sz="4000" dirty="0"/>
              <a:t> </a:t>
            </a:r>
            <a:r>
              <a:rPr lang="ru-RU" sz="4000" dirty="0" err="1" smtClean="0"/>
              <a:t>створення</a:t>
            </a:r>
            <a:r>
              <a:rPr lang="ru-RU" sz="4000" dirty="0" smtClean="0"/>
              <a:t> </a:t>
            </a:r>
            <a:r>
              <a:rPr lang="ru-RU" sz="4000" dirty="0" err="1"/>
              <a:t>павука</a:t>
            </a:r>
            <a:r>
              <a:rPr lang="ru-RU" sz="4000" dirty="0"/>
              <a:t> – </a:t>
            </a:r>
            <a:r>
              <a:rPr lang="ru-RU" sz="4000" dirty="0" err="1"/>
              <a:t>це</a:t>
            </a:r>
            <a:r>
              <a:rPr lang="ru-RU" sz="4000" dirty="0"/>
              <a:t> </a:t>
            </a:r>
            <a:r>
              <a:rPr lang="ru-RU" sz="4000" dirty="0" err="1"/>
              <a:t>творчий</a:t>
            </a:r>
            <a:r>
              <a:rPr lang="ru-RU" sz="4000" dirty="0"/>
              <a:t> </a:t>
            </a:r>
            <a:r>
              <a:rPr lang="ru-RU" sz="4000" dirty="0" err="1"/>
              <a:t>процес</a:t>
            </a:r>
            <a:r>
              <a:rPr lang="ru-RU" sz="4000" dirty="0"/>
              <a:t>, </a:t>
            </a:r>
            <a:r>
              <a:rPr lang="ru-RU" sz="4000" dirty="0" err="1"/>
              <a:t>який</a:t>
            </a:r>
            <a:r>
              <a:rPr lang="ru-RU" sz="4000" dirty="0"/>
              <a:t> </a:t>
            </a:r>
            <a:r>
              <a:rPr lang="ru-RU" sz="4000" dirty="0" err="1"/>
              <a:t>вимагає</a:t>
            </a:r>
            <a:r>
              <a:rPr lang="ru-RU" sz="4000" dirty="0"/>
              <a:t> </a:t>
            </a:r>
            <a:r>
              <a:rPr lang="ru-RU" sz="4000" dirty="0" err="1"/>
              <a:t>терпіння</a:t>
            </a:r>
            <a:r>
              <a:rPr lang="ru-RU" sz="4000" dirty="0"/>
              <a:t> і </a:t>
            </a:r>
            <a:r>
              <a:rPr lang="ru-RU" sz="4000" dirty="0" err="1"/>
              <a:t>вміння</a:t>
            </a:r>
            <a:r>
              <a:rPr lang="ru-RU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744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5699" y="401478"/>
            <a:ext cx="7200781" cy="668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ru-RU" sz="4400" b="1" dirty="0" err="1" smtClean="0"/>
              <a:t>Чому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варто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зробити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різдвяного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павука</a:t>
            </a:r>
            <a:r>
              <a:rPr lang="ru-RU" sz="4400" b="1" dirty="0" smtClean="0"/>
              <a:t> </a:t>
            </a:r>
            <a:r>
              <a:rPr lang="ru-RU" sz="4400" b="1" dirty="0" err="1" smtClean="0"/>
              <a:t>своїми</a:t>
            </a:r>
            <a:r>
              <a:rPr lang="ru-RU" sz="4400" b="1" dirty="0" smtClean="0"/>
              <a:t> руками?</a:t>
            </a:r>
            <a:endParaRPr lang="ru-RU" sz="4400" dirty="0"/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670" r="10198" b="12822"/>
          <a:stretch/>
        </p:blipFill>
        <p:spPr>
          <a:xfrm>
            <a:off x="9814078" y="2483815"/>
            <a:ext cx="4816322" cy="4043773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549762" y="1430345"/>
            <a:ext cx="9288379" cy="64383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ru-RU" sz="3600" b="1" dirty="0" err="1" smtClean="0"/>
              <a:t>Збереження</a:t>
            </a:r>
            <a:r>
              <a:rPr lang="ru-RU" sz="3600" b="1" dirty="0" smtClean="0"/>
              <a:t> </a:t>
            </a:r>
            <a:r>
              <a:rPr lang="ru-RU" sz="3600" b="1" dirty="0" err="1"/>
              <a:t>традицій</a:t>
            </a:r>
            <a:r>
              <a:rPr lang="ru-RU" sz="3600" b="1" dirty="0"/>
              <a:t>:</a:t>
            </a:r>
            <a:r>
              <a:rPr lang="ru-RU" sz="3600" dirty="0"/>
              <a:t> </a:t>
            </a:r>
            <a:r>
              <a:rPr lang="ru-RU" sz="3600" dirty="0" err="1" smtClean="0"/>
              <a:t>це</a:t>
            </a:r>
            <a:r>
              <a:rPr lang="ru-RU" sz="3600" dirty="0" smtClean="0"/>
              <a:t> </a:t>
            </a:r>
            <a:r>
              <a:rPr lang="ru-RU" sz="3600" dirty="0"/>
              <a:t>прекрасна </a:t>
            </a:r>
            <a:r>
              <a:rPr lang="ru-RU" sz="3600" dirty="0" err="1"/>
              <a:t>можливість</a:t>
            </a:r>
            <a:r>
              <a:rPr lang="ru-RU" sz="3600" dirty="0"/>
              <a:t> </a:t>
            </a:r>
            <a:r>
              <a:rPr lang="ru-RU" sz="3600" dirty="0" err="1"/>
              <a:t>зберегти</a:t>
            </a:r>
            <a:r>
              <a:rPr lang="ru-RU" sz="3600" dirty="0"/>
              <a:t> </a:t>
            </a:r>
            <a:r>
              <a:rPr lang="ru-RU" sz="3600" dirty="0" err="1"/>
              <a:t>давні</a:t>
            </a:r>
            <a:r>
              <a:rPr lang="ru-RU" sz="3600" dirty="0"/>
              <a:t> </a:t>
            </a:r>
            <a:r>
              <a:rPr lang="ru-RU" sz="3600" dirty="0" err="1"/>
              <a:t>українські</a:t>
            </a:r>
            <a:r>
              <a:rPr lang="ru-RU" sz="3600" dirty="0"/>
              <a:t> </a:t>
            </a:r>
            <a:r>
              <a:rPr lang="ru-RU" sz="3600" dirty="0" err="1"/>
              <a:t>звичаї</a:t>
            </a:r>
            <a:r>
              <a:rPr lang="ru-RU" sz="3600" dirty="0"/>
              <a:t> і </a:t>
            </a:r>
            <a:r>
              <a:rPr lang="ru-RU" sz="3600" dirty="0" err="1"/>
              <a:t>передати</a:t>
            </a:r>
            <a:r>
              <a:rPr lang="ru-RU" sz="3600" dirty="0"/>
              <a:t> </a:t>
            </a:r>
            <a:r>
              <a:rPr lang="ru-RU" sz="3600" dirty="0" err="1"/>
              <a:t>їх</a:t>
            </a:r>
            <a:r>
              <a:rPr lang="ru-RU" sz="3600" dirty="0"/>
              <a:t> </a:t>
            </a:r>
            <a:r>
              <a:rPr lang="ru-RU" sz="3600" dirty="0" err="1"/>
              <a:t>наступним</a:t>
            </a:r>
            <a:r>
              <a:rPr lang="ru-RU" sz="3600" dirty="0"/>
              <a:t> </a:t>
            </a:r>
            <a:r>
              <a:rPr lang="ru-RU" sz="3600" dirty="0" err="1"/>
              <a:t>поколінням</a:t>
            </a:r>
            <a:r>
              <a:rPr lang="ru-RU" sz="3600" dirty="0" smtClean="0"/>
              <a:t>.</a:t>
            </a:r>
          </a:p>
          <a:p>
            <a:endParaRPr lang="ru-RU" sz="3600" dirty="0"/>
          </a:p>
          <a:p>
            <a:r>
              <a:rPr lang="ru-RU" sz="3600" b="1" dirty="0" err="1"/>
              <a:t>Розвиток</a:t>
            </a:r>
            <a:r>
              <a:rPr lang="ru-RU" sz="3600" b="1" dirty="0"/>
              <a:t> </a:t>
            </a:r>
            <a:r>
              <a:rPr lang="ru-RU" sz="3600" b="1" dirty="0" err="1"/>
              <a:t>творчих</a:t>
            </a:r>
            <a:r>
              <a:rPr lang="ru-RU" sz="3600" b="1" dirty="0"/>
              <a:t> </a:t>
            </a:r>
            <a:r>
              <a:rPr lang="ru-RU" sz="3600" b="1" dirty="0" err="1"/>
              <a:t>здібностей</a:t>
            </a:r>
            <a:r>
              <a:rPr lang="ru-RU" sz="3600" b="1" dirty="0"/>
              <a:t>:</a:t>
            </a:r>
            <a:r>
              <a:rPr lang="ru-RU" sz="3600" dirty="0"/>
              <a:t> </a:t>
            </a:r>
            <a:r>
              <a:rPr lang="ru-RU" sz="3600" dirty="0" err="1" smtClean="0"/>
              <a:t>виготовлення</a:t>
            </a:r>
            <a:r>
              <a:rPr lang="ru-RU" sz="3600" dirty="0" smtClean="0"/>
              <a:t> </a:t>
            </a:r>
            <a:r>
              <a:rPr lang="ru-RU" sz="3600" dirty="0" err="1"/>
              <a:t>павука</a:t>
            </a:r>
            <a:r>
              <a:rPr lang="ru-RU" sz="3600" dirty="0"/>
              <a:t> – </a:t>
            </a:r>
            <a:r>
              <a:rPr lang="ru-RU" sz="3600" dirty="0" err="1"/>
              <a:t>це</a:t>
            </a:r>
            <a:r>
              <a:rPr lang="ru-RU" sz="3600" dirty="0"/>
              <a:t> </a:t>
            </a:r>
            <a:r>
              <a:rPr lang="ru-RU" sz="3600" dirty="0" err="1"/>
              <a:t>захоплюючий</a:t>
            </a:r>
            <a:r>
              <a:rPr lang="ru-RU" sz="3600" dirty="0"/>
              <a:t> </a:t>
            </a:r>
            <a:r>
              <a:rPr lang="ru-RU" sz="3600" dirty="0" err="1"/>
              <a:t>процес</a:t>
            </a:r>
            <a:r>
              <a:rPr lang="ru-RU" sz="3600" dirty="0"/>
              <a:t>, </a:t>
            </a:r>
            <a:r>
              <a:rPr lang="ru-RU" sz="3600" dirty="0" err="1"/>
              <a:t>який</a:t>
            </a:r>
            <a:r>
              <a:rPr lang="ru-RU" sz="3600" dirty="0"/>
              <a:t> </a:t>
            </a:r>
            <a:r>
              <a:rPr lang="ru-RU" sz="3600" dirty="0" err="1"/>
              <a:t>розвиває</a:t>
            </a:r>
            <a:r>
              <a:rPr lang="ru-RU" sz="3600" dirty="0"/>
              <a:t> </a:t>
            </a:r>
            <a:r>
              <a:rPr lang="ru-RU" sz="3600" dirty="0" err="1"/>
              <a:t>дрібну</a:t>
            </a:r>
            <a:r>
              <a:rPr lang="ru-RU" sz="3600" dirty="0"/>
              <a:t> моторику, </a:t>
            </a:r>
            <a:r>
              <a:rPr lang="ru-RU" sz="3600" dirty="0" err="1"/>
              <a:t>уяву</a:t>
            </a:r>
            <a:r>
              <a:rPr lang="ru-RU" sz="3600" dirty="0"/>
              <a:t> і </a:t>
            </a:r>
            <a:r>
              <a:rPr lang="ru-RU" sz="3600" dirty="0" err="1"/>
              <a:t>посидючість</a:t>
            </a:r>
            <a:r>
              <a:rPr lang="ru-RU" sz="3600" dirty="0" smtClean="0"/>
              <a:t>.</a:t>
            </a:r>
          </a:p>
          <a:p>
            <a:endParaRPr lang="ru-RU" sz="3600" dirty="0"/>
          </a:p>
          <a:p>
            <a:r>
              <a:rPr lang="ru-RU" sz="3600" b="1" dirty="0" err="1"/>
              <a:t>Оригінальний</a:t>
            </a:r>
            <a:r>
              <a:rPr lang="ru-RU" sz="3600" b="1" dirty="0"/>
              <a:t> </a:t>
            </a:r>
            <a:r>
              <a:rPr lang="ru-RU" sz="3600" b="1" dirty="0" err="1"/>
              <a:t>подарунок</a:t>
            </a:r>
            <a:r>
              <a:rPr lang="ru-RU" sz="3600" b="1" dirty="0"/>
              <a:t>:</a:t>
            </a:r>
            <a:r>
              <a:rPr lang="ru-RU" sz="3600" dirty="0"/>
              <a:t> </a:t>
            </a:r>
            <a:r>
              <a:rPr lang="ru-RU" sz="3600" dirty="0" err="1" smtClean="0"/>
              <a:t>саморобний</a:t>
            </a:r>
            <a:r>
              <a:rPr lang="ru-RU" sz="3600" dirty="0" smtClean="0"/>
              <a:t> </a:t>
            </a:r>
            <a:r>
              <a:rPr lang="ru-RU" sz="3600" dirty="0" err="1"/>
              <a:t>павук</a:t>
            </a:r>
            <a:r>
              <a:rPr lang="ru-RU" sz="3600" dirty="0"/>
              <a:t> стане </a:t>
            </a:r>
            <a:r>
              <a:rPr lang="ru-RU" sz="3600" dirty="0" err="1"/>
              <a:t>чудовим</a:t>
            </a:r>
            <a:r>
              <a:rPr lang="ru-RU" sz="3600" dirty="0"/>
              <a:t> </a:t>
            </a:r>
            <a:r>
              <a:rPr lang="ru-RU" sz="3600" dirty="0" err="1"/>
              <a:t>подарунком</a:t>
            </a:r>
            <a:r>
              <a:rPr lang="ru-RU" sz="3600" dirty="0"/>
              <a:t> для </a:t>
            </a:r>
            <a:r>
              <a:rPr lang="ru-RU" sz="3600" dirty="0" err="1"/>
              <a:t>рідних</a:t>
            </a:r>
            <a:r>
              <a:rPr lang="ru-RU" sz="3600" dirty="0"/>
              <a:t> і </a:t>
            </a:r>
            <a:r>
              <a:rPr lang="ru-RU" sz="3600" dirty="0" err="1"/>
              <a:t>близьких</a:t>
            </a:r>
            <a:r>
              <a:rPr lang="ru-RU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772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8357" y="421606"/>
            <a:ext cx="12897853" cy="668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4400" b="1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Сучасний "Різдвяний павук"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Image 0"/>
          <p:cNvPicPr>
            <a:picLocks noChangeAspect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29" r="5771"/>
          <a:stretch/>
        </p:blipFill>
        <p:spPr>
          <a:xfrm>
            <a:off x="283867" y="2575456"/>
            <a:ext cx="7445631" cy="434564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83867" y="1553196"/>
            <a:ext cx="4693573" cy="856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350"/>
              </a:lnSpc>
              <a:buNone/>
            </a:pPr>
            <a:r>
              <a:rPr lang="en-US" sz="21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Перетворіть старі пластикові трубочки </a:t>
            </a:r>
            <a:r>
              <a:rPr lang="en-US" sz="2100" dirty="0" err="1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на</a:t>
            </a:r>
            <a:r>
              <a:rPr lang="en-US" sz="21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21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оригінальну</a:t>
            </a:r>
            <a:r>
              <a:rPr lang="uk-UA" sz="2100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святкову </a:t>
            </a:r>
            <a:r>
              <a:rPr lang="en-US" sz="21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прикрасу</a:t>
            </a:r>
            <a:r>
              <a:rPr lang="en-US" sz="21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.</a:t>
            </a:r>
            <a:endParaRPr lang="en-US" sz="2100" dirty="0">
              <a:latin typeface="Arial Rounded MT Bold" panose="020F070403050403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729498" y="1763798"/>
            <a:ext cx="6685145" cy="42655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dirty="0" err="1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Виготовлення</a:t>
            </a:r>
            <a:r>
              <a:rPr lang="en-US" sz="40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endParaRPr lang="uk-UA" sz="4000" dirty="0" smtClean="0">
              <a:solidFill>
                <a:srgbClr val="383838"/>
              </a:solidFill>
              <a:latin typeface="Arial Rounded MT Bold" panose="020F0704030504030204" pitchFamily="34" charset="0"/>
              <a:ea typeface="Patrick Hand" pitchFamily="34" charset="-122"/>
              <a:cs typeface="Patrick Hand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4000" dirty="0" err="1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павука</a:t>
            </a:r>
            <a:r>
              <a:rPr lang="en-US" sz="4000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en-US" sz="4000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з трубочок – екологічне рішення, яке дає нове життя непотрібним матеріалам.</a:t>
            </a:r>
            <a:endParaRPr lang="en-US" sz="4000" dirty="0"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 rotWithShape="1">
          <a:blip r:embed="rId3"/>
          <a:srcRect r="29825"/>
          <a:stretch/>
        </p:blipFill>
        <p:spPr>
          <a:xfrm>
            <a:off x="0" y="0"/>
            <a:ext cx="3850105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728782" y="330017"/>
            <a:ext cx="10474105" cy="6900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00"/>
              </a:lnSpc>
              <a:buNone/>
            </a:pPr>
            <a:r>
              <a:rPr lang="en-US" sz="4400" b="1" dirty="0" err="1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Базові</a:t>
            </a:r>
            <a:r>
              <a:rPr lang="en-US" sz="4400" b="1" dirty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 </a:t>
            </a:r>
            <a:r>
              <a:rPr lang="uk-UA" sz="4400" b="1" dirty="0" smtClean="0">
                <a:solidFill>
                  <a:srgbClr val="383838"/>
                </a:solidFill>
                <a:latin typeface="Arial Rounded MT Bold" panose="020F0704030504030204" pitchFamily="34" charset="0"/>
                <a:ea typeface="Patrick Hand" pitchFamily="34" charset="-122"/>
                <a:cs typeface="Patrick Hand" pitchFamily="34" charset="-120"/>
              </a:rPr>
              <a:t>ЕТАПИ створення «павука»</a:t>
            </a:r>
            <a:endParaRPr lang="en-US" sz="4400" b="1" dirty="0">
              <a:latin typeface="Arial Rounded MT Bold" panose="020F070403050403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246626" y="3245048"/>
            <a:ext cx="5417701" cy="8829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endParaRPr lang="en-US" sz="4000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3728782" y="1519094"/>
            <a:ext cx="1380174" cy="6125320"/>
            <a:chOff x="3996645" y="1198976"/>
            <a:chExt cx="1380174" cy="6125320"/>
          </a:xfrm>
        </p:grpSpPr>
        <p:pic>
          <p:nvPicPr>
            <p:cNvPr id="4" name="Image 1" descr="preencoded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96646" y="1198976"/>
              <a:ext cx="1380173" cy="2208252"/>
            </a:xfrm>
            <a:prstGeom prst="rect">
              <a:avLst/>
            </a:prstGeom>
          </p:spPr>
        </p:pic>
        <p:pic>
          <p:nvPicPr>
            <p:cNvPr id="7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6645" y="3131242"/>
              <a:ext cx="1380173" cy="2208252"/>
            </a:xfrm>
            <a:prstGeom prst="rect">
              <a:avLst/>
            </a:prstGeom>
          </p:spPr>
        </p:pic>
        <p:pic>
          <p:nvPicPr>
            <p:cNvPr id="10" name="Image 2" descr="preencoded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96646" y="5116044"/>
              <a:ext cx="1380173" cy="2208252"/>
            </a:xfrm>
            <a:prstGeom prst="rect">
              <a:avLst/>
            </a:prstGeom>
          </p:spPr>
        </p:pic>
        <p:grpSp>
          <p:nvGrpSpPr>
            <p:cNvPr id="16" name="Группа 15"/>
            <p:cNvGrpSpPr/>
            <p:nvPr/>
          </p:nvGrpSpPr>
          <p:grpSpPr>
            <a:xfrm>
              <a:off x="4398072" y="1793938"/>
              <a:ext cx="556520" cy="4636038"/>
              <a:chOff x="4398072" y="1793938"/>
              <a:chExt cx="556520" cy="4636038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4418869" y="5506646"/>
                <a:ext cx="535723" cy="923330"/>
              </a:xfrm>
              <a:prstGeom prst="rect">
                <a:avLst/>
              </a:prstGeom>
              <a:solidFill>
                <a:srgbClr val="E6E6E6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>
                <a:off x="4398072" y="3780666"/>
                <a:ext cx="535723" cy="923330"/>
              </a:xfrm>
              <a:prstGeom prst="rect">
                <a:avLst/>
              </a:prstGeom>
              <a:solidFill>
                <a:srgbClr val="E6E6E6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4398073" y="1793938"/>
                <a:ext cx="535723" cy="923330"/>
              </a:xfrm>
              <a:prstGeom prst="rect">
                <a:avLst/>
              </a:prstGeom>
              <a:solidFill>
                <a:srgbClr val="E6E6E6"/>
              </a:solidFill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5400" b="0" cap="none" spc="0" dirty="0" smtClean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1</a:t>
                </a:r>
              </a:p>
            </p:txBody>
          </p:sp>
        </p:grpSp>
      </p:grpSp>
      <p:sp>
        <p:nvSpPr>
          <p:cNvPr id="18" name="Прямоугольник 17"/>
          <p:cNvSpPr/>
          <p:nvPr/>
        </p:nvSpPr>
        <p:spPr>
          <a:xfrm>
            <a:off x="5267205" y="1418453"/>
            <a:ext cx="91337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Потрібно нарізати </a:t>
            </a:r>
          </a:p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12 довгих паличок (</a:t>
            </a:r>
            <a:r>
              <a:rPr lang="en-US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~16</a:t>
            </a:r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см</a:t>
            </a:r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) </a:t>
            </a:r>
          </a:p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та 60 </a:t>
            </a:r>
            <a:r>
              <a:rPr lang="uk-UA" sz="4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коротких (</a:t>
            </a:r>
            <a:r>
              <a:rPr lang="en-US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~</a:t>
            </a:r>
            <a:r>
              <a:rPr lang="uk-UA" sz="4400" dirty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8</a:t>
            </a:r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см)</a:t>
            </a:r>
            <a:endParaRPr lang="en-US" sz="44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267205" y="3830357"/>
            <a:ext cx="913372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Схема створення більшого та </a:t>
            </a:r>
          </a:p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4-ьох </a:t>
            </a:r>
            <a:r>
              <a:rPr lang="uk-UA" sz="4400" dirty="0" err="1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меньших</a:t>
            </a:r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 октаедрів 3+2+2+2+1</a:t>
            </a:r>
            <a:endParaRPr lang="en-US" sz="4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5267205" y="5565154"/>
            <a:ext cx="810300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dirty="0" smtClean="0">
                <a:solidFill>
                  <a:srgbClr val="383838"/>
                </a:solidFill>
                <a:latin typeface="Patrick Hand" pitchFamily="34" charset="0"/>
                <a:ea typeface="Patrick Hand" pitchFamily="34" charset="-122"/>
                <a:cs typeface="Patrick Hand" pitchFamily="34" charset="-120"/>
              </a:rPr>
              <a:t>Декорування китицями з ниток або додаткових «ромбів» </a:t>
            </a:r>
            <a:endParaRPr lang="en-US" sz="4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6" r="20562"/>
          <a:stretch/>
        </p:blipFill>
        <p:spPr>
          <a:xfrm>
            <a:off x="7505207" y="0"/>
            <a:ext cx="7125193" cy="82296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6878" y="7673885"/>
            <a:ext cx="73152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>
                <a:hlinkClick r:id="rId4"/>
              </a:rPr>
              <a:t> Як сплести </a:t>
            </a:r>
            <a:r>
              <a:rPr lang="ru-RU" sz="1400" dirty="0" err="1">
                <a:hlinkClick r:id="rId4"/>
              </a:rPr>
              <a:t>різдвяного</a:t>
            </a:r>
            <a:r>
              <a:rPr lang="ru-RU" sz="1400" dirty="0">
                <a:hlinkClick r:id="rId4"/>
              </a:rPr>
              <a:t> «</a:t>
            </a:r>
            <a:r>
              <a:rPr lang="ru-RU" sz="1400" dirty="0" err="1">
                <a:hlinkClick r:id="rId4"/>
              </a:rPr>
              <a:t>павука</a:t>
            </a:r>
            <a:r>
              <a:rPr lang="ru-RU" sz="1400" dirty="0">
                <a:hlinkClick r:id="rId4"/>
              </a:rPr>
              <a:t>»: </a:t>
            </a:r>
            <a:r>
              <a:rPr lang="ru-RU" sz="1400" dirty="0" err="1">
                <a:hlinkClick r:id="rId4"/>
              </a:rPr>
              <a:t>покрокова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інструкція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від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кропивницької</a:t>
            </a:r>
            <a:r>
              <a:rPr lang="ru-RU" sz="1400" dirty="0">
                <a:hlinkClick r:id="rId4"/>
              </a:rPr>
              <a:t> </a:t>
            </a:r>
            <a:r>
              <a:rPr lang="ru-RU" sz="1400" dirty="0" err="1">
                <a:hlinkClick r:id="rId4"/>
              </a:rPr>
              <a:t>майстрині</a:t>
            </a:r>
            <a:endParaRPr lang="ru-RU" sz="1400" dirty="0"/>
          </a:p>
        </p:txBody>
      </p:sp>
      <p:pic>
        <p:nvPicPr>
          <p:cNvPr id="1026" name="Picture 2" descr="https://gre4ka.info/wp-content/uploads/2023/12/pavuk-prezentacziya-1-1024x72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89"/>
          <a:stretch/>
        </p:blipFill>
        <p:spPr bwMode="auto">
          <a:xfrm flipH="1">
            <a:off x="6698750" y="615410"/>
            <a:ext cx="7315200" cy="705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90415" y="786763"/>
            <a:ext cx="4996945" cy="489364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КРОК 1</a:t>
            </a:r>
          </a:p>
          <a:p>
            <a:pPr algn="ctr"/>
            <a:endParaRPr lang="ru-RU" sz="7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НАРІЗАМО</a:t>
            </a:r>
          </a:p>
          <a:p>
            <a:pPr algn="ctr"/>
            <a:r>
              <a:rPr lang="ru-RU" sz="78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ТРУБОЧКИ</a:t>
            </a:r>
            <a:endParaRPr lang="ru-RU" sz="7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360</Words>
  <Application>Microsoft Office PowerPoint</Application>
  <PresentationFormat>Произвольный</PresentationFormat>
  <Paragraphs>118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 Rounded MT Bold</vt:lpstr>
      <vt:lpstr>Calibri</vt:lpstr>
      <vt:lpstr>Arial</vt:lpstr>
      <vt:lpstr>Patrick Hand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102</cp:revision>
  <dcterms:created xsi:type="dcterms:W3CDTF">2024-12-18T14:22:46Z</dcterms:created>
  <dcterms:modified xsi:type="dcterms:W3CDTF">2024-12-19T13:59:15Z</dcterms:modified>
</cp:coreProperties>
</file>